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92" r:id="rId2"/>
    <p:sldMasterId id="2147483917" r:id="rId3"/>
    <p:sldMasterId id="2147483929" r:id="rId4"/>
    <p:sldMasterId id="2147483941" r:id="rId5"/>
  </p:sldMasterIdLst>
  <p:notesMasterIdLst>
    <p:notesMasterId r:id="rId34"/>
  </p:notesMasterIdLst>
  <p:sldIdLst>
    <p:sldId id="303" r:id="rId6"/>
    <p:sldId id="319" r:id="rId7"/>
    <p:sldId id="257" r:id="rId8"/>
    <p:sldId id="324" r:id="rId9"/>
    <p:sldId id="258" r:id="rId10"/>
    <p:sldId id="323" r:id="rId11"/>
    <p:sldId id="282" r:id="rId12"/>
    <p:sldId id="308" r:id="rId13"/>
    <p:sldId id="311" r:id="rId14"/>
    <p:sldId id="312" r:id="rId15"/>
    <p:sldId id="322" r:id="rId16"/>
    <p:sldId id="262" r:id="rId17"/>
    <p:sldId id="310" r:id="rId18"/>
    <p:sldId id="315" r:id="rId19"/>
    <p:sldId id="284" r:id="rId20"/>
    <p:sldId id="285" r:id="rId21"/>
    <p:sldId id="317" r:id="rId22"/>
    <p:sldId id="309" r:id="rId23"/>
    <p:sldId id="314" r:id="rId24"/>
    <p:sldId id="318" r:id="rId25"/>
    <p:sldId id="290" r:id="rId26"/>
    <p:sldId id="291" r:id="rId27"/>
    <p:sldId id="292" r:id="rId28"/>
    <p:sldId id="293" r:id="rId29"/>
    <p:sldId id="294" r:id="rId30"/>
    <p:sldId id="295" r:id="rId31"/>
    <p:sldId id="320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AE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3" autoAdjust="0"/>
    <p:restoredTop sz="94683" autoAdjust="0"/>
  </p:normalViewPr>
  <p:slideViewPr>
    <p:cSldViewPr>
      <p:cViewPr varScale="1">
        <p:scale>
          <a:sx n="78" d="100"/>
          <a:sy n="78" d="100"/>
        </p:scale>
        <p:origin x="4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C0E1C-E366-424F-9BAF-4B5312AE67E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FA76-010B-41B2-B057-7EAD0D72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27F1-9DC9-461D-BDA9-CE232376538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9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94DBC2-3A7B-465A-80C5-76CEFCCC21E2}" type="slidenum">
              <a:rPr lang="vi-VN" altLang="en-US">
                <a:solidFill>
                  <a:prstClr val="black"/>
                </a:solidFill>
              </a:rPr>
              <a:pPr/>
              <a:t>27</a:t>
            </a:fld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6BE09-9413-4468-86C0-D71178E0873B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4733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A6533-CB22-47DE-AE5F-DC21A1CACA9F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9696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9930C-9402-4FD4-AFC5-CD646C9FB8C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2698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E1CDC37C-7E73-4D8F-A0D9-9552F3AB8B2E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06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9AB061B1-B8A5-443B-95F5-A75BEA7B06D3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62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ABD868E1-A34C-4F59-8AF6-E409C90F477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1573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C19FFFEF-2825-4E79-94B9-2C396D9E8F67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533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0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69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9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4821-9841-4A01-8011-DB2A7A368D1E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347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9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4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8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93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30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7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4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62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10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7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3EEB1-6E7B-499B-B306-8CCCAF80859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13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2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09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51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64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02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6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45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25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4747D-FB8C-4F65-AA62-D7A32BAB2E2A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9098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55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35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85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64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41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0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69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2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66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E2FDA2-2ED1-4092-9E19-D5514715697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7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96C73-D356-4E62-AF6B-42D3E9930B0D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1007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482-2E62-4068-9C8A-AC78C071F3C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00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B634-55A8-4219-BFBB-D872C595FE7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12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BD4E-ECC1-4734-8A01-263DBEA4D75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45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C45-2341-4C2F-8F16-C6E255D4403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91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F752-9E40-4376-AEEF-1FD961CFA63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14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25E8-EE55-45C5-846D-F5EB8C69FB3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04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718-DD15-462A-94D6-5F1B0605FD3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9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D001-25E4-41E2-8993-25824CFA931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74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9E2F-63E0-4E06-8993-B017208ACD6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6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NGỌC LAN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2A2-FA00-48C8-9F07-062CF83B4F8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74F97-39CC-4840-9B26-EC2D94A90EA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387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6B68-BDDF-4F9B-BE83-D130C325B44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972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EC455-2897-428B-B9F8-E6ADDB3FA2FD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422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EC1B-817B-4EA7-9CA0-2B09952872E6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959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37B482-0341-404F-AD75-152F8A5029A3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9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2993-BB5C-46AE-A658-F390B3DB6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2087-0D1F-4AA6-9A0A-530C72EE2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37B482-0341-404F-AD75-152F8A5029A3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6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17" Type="http://schemas.openxmlformats.org/officeDocument/2006/relationships/image" Target="../media/image36.png"/><Relationship Id="rId2" Type="http://schemas.openxmlformats.org/officeDocument/2006/relationships/audio" Target="../media/media2.wav"/><Relationship Id="rId16" Type="http://schemas.openxmlformats.org/officeDocument/2006/relationships/image" Target="../media/image34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1.png"/><Relationship Id="rId15" Type="http://schemas.openxmlformats.org/officeDocument/2006/relationships/image" Target="../media/image130.png"/><Relationship Id="rId10" Type="http://schemas.openxmlformats.org/officeDocument/2006/relationships/image" Target="../media/image33.jpeg"/><Relationship Id="rId19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Relationship Id="rId1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7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0.png"/><Relationship Id="rId11" Type="http://schemas.openxmlformats.org/officeDocument/2006/relationships/image" Target="../media/image33.jpeg"/><Relationship Id="rId5" Type="http://schemas.openxmlformats.org/officeDocument/2006/relationships/image" Target="../media/image34.png"/><Relationship Id="rId15" Type="http://schemas.openxmlformats.org/officeDocument/2006/relationships/image" Target="../media/image38.png"/><Relationship Id="rId10" Type="http://schemas.openxmlformats.org/officeDocument/2006/relationships/image" Target="../media/image27.png"/><Relationship Id="rId4" Type="http://schemas.openxmlformats.org/officeDocument/2006/relationships/image" Target="../media/image39.jpeg"/><Relationship Id="rId9" Type="http://schemas.microsoft.com/office/2007/relationships/hdphoto" Target="../media/hdphoto6.wdp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7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4.png"/><Relationship Id="rId12" Type="http://schemas.microsoft.com/office/2007/relationships/hdphoto" Target="../media/hdphoto10.wdp"/><Relationship Id="rId17" Type="http://schemas.openxmlformats.org/officeDocument/2006/relationships/image" Target="../media/image25.png"/><Relationship Id="rId2" Type="http://schemas.openxmlformats.org/officeDocument/2006/relationships/audio" Target="../media/media2.wav"/><Relationship Id="rId16" Type="http://schemas.openxmlformats.org/officeDocument/2006/relationships/image" Target="../media/image34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38.png"/><Relationship Id="rId4" Type="http://schemas.openxmlformats.org/officeDocument/2006/relationships/image" Target="../media/image42.jpeg"/><Relationship Id="rId9" Type="http://schemas.openxmlformats.org/officeDocument/2006/relationships/image" Target="../media/image45.png"/><Relationship Id="rId1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7.png"/><Relationship Id="rId12" Type="http://schemas.openxmlformats.org/officeDocument/2006/relationships/image" Target="../media/image3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25.png"/><Relationship Id="rId5" Type="http://schemas.openxmlformats.org/officeDocument/2006/relationships/image" Target="../media/image48.png"/><Relationship Id="rId10" Type="http://schemas.openxmlformats.org/officeDocument/2006/relationships/image" Target="../media/image34.png"/><Relationship Id="rId4" Type="http://schemas.openxmlformats.org/officeDocument/2006/relationships/image" Target="../media/image47.jpe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image" Target="../media/image38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330.png"/><Relationship Id="rId17" Type="http://schemas.openxmlformats.org/officeDocument/2006/relationships/image" Target="../media/image37.png"/><Relationship Id="rId2" Type="http://schemas.openxmlformats.org/officeDocument/2006/relationships/image" Target="../media/image49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8.xml"/><Relationship Id="rId6" Type="http://schemas.microsoft.com/office/2007/relationships/hdphoto" Target="../media/hdphoto13.wdp"/><Relationship Id="rId11" Type="http://schemas.openxmlformats.org/officeDocument/2006/relationships/image" Target="../media/image63.png"/><Relationship Id="rId5" Type="http://schemas.openxmlformats.org/officeDocument/2006/relationships/image" Target="../media/image51.png"/><Relationship Id="rId15" Type="http://schemas.microsoft.com/office/2007/relationships/hdphoto" Target="../media/hdphoto4.wdp"/><Relationship Id="rId10" Type="http://schemas.openxmlformats.org/officeDocument/2006/relationships/image" Target="../media/image310.png"/><Relationship Id="rId4" Type="http://schemas.microsoft.com/office/2007/relationships/hdphoto" Target="../media/hdphoto12.wdp"/><Relationship Id="rId1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7406640" cy="13563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z="82550">
              <a:bevelT w="133350"/>
              <a:bevelB w="69850"/>
            </a:sp3d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KHỞI ĐỘNG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5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"/>
            <a:ext cx="6480720" cy="68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33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51520" y="189909"/>
            <a:ext cx="474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101AE6"/>
                </a:solidFill>
                <a:latin typeface="Times New Roman" pitchFamily="18" charset="0"/>
                <a:cs typeface="Times New Roman" pitchFamily="18" charset="0"/>
              </a:rPr>
              <a:t>I. SỰ KHÚC XẠ ÁNH SÁNG</a:t>
            </a:r>
            <a:endParaRPr lang="vi-VN" sz="2800" b="1" dirty="0">
              <a:solidFill>
                <a:srgbClr val="101A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568" y="698718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97" y="1210020"/>
            <a:ext cx="2907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44824"/>
            <a:ext cx="9143999" cy="164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125"/>
              </a:spcAft>
            </a:pP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a.1. Mục đích thí </a:t>
            </a:r>
            <a:r>
              <a:rPr lang="pt-BR" sz="4000" b="1" dirty="0">
                <a:solidFill>
                  <a:srgbClr val="FF0000"/>
                </a:solidFill>
                <a:latin typeface="Times New Roman"/>
                <a:ea typeface="Calibri"/>
              </a:rPr>
              <a:t>nghiệm: </a:t>
            </a:r>
            <a:endParaRPr lang="pt-BR" sz="40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125"/>
              </a:spcAft>
            </a:pPr>
            <a:endParaRPr lang="pt-BR" sz="4000" b="1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149080"/>
            <a:ext cx="88889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Times New Roman"/>
                <a:ea typeface="Calibri"/>
              </a:rPr>
              <a:t>* 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Tia tới SI </a:t>
            </a:r>
            <a:r>
              <a:rPr lang="pt-BR" sz="4000" b="1" dirty="0" smtClean="0">
                <a:latin typeface="Times New Roman"/>
                <a:ea typeface="Calibri"/>
              </a:rPr>
              <a:t>và 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tia khúc xạ IR </a:t>
            </a:r>
            <a:r>
              <a:rPr lang="pt-BR" sz="4000" b="1" dirty="0" smtClean="0">
                <a:latin typeface="Times New Roman"/>
                <a:ea typeface="Calibri"/>
              </a:rPr>
              <a:t>có cùng </a:t>
            </a:r>
          </a:p>
          <a:p>
            <a:r>
              <a:rPr lang="pt-BR" sz="4000" b="1" dirty="0" smtClean="0">
                <a:latin typeface="Times New Roman"/>
                <a:ea typeface="Calibri"/>
              </a:rPr>
              <a:t>nằm trong một mặt phẳng không và 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vị </a:t>
            </a:r>
          </a:p>
          <a:p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trí của 2 tia đó </a:t>
            </a:r>
            <a:r>
              <a:rPr lang="pt-BR" sz="4000" b="1" dirty="0" smtClean="0">
                <a:latin typeface="Times New Roman"/>
                <a:ea typeface="Calibri"/>
              </a:rPr>
              <a:t>như thế nào 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so với pháp </a:t>
            </a:r>
          </a:p>
          <a:p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tuyến NIN’ </a:t>
            </a:r>
            <a:r>
              <a:rPr lang="pt-BR" sz="4000" b="1" dirty="0" smtClean="0">
                <a:latin typeface="Times New Roman"/>
                <a:ea typeface="Calibri"/>
              </a:rPr>
              <a:t>?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513" y="2620692"/>
            <a:ext cx="88889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125"/>
              </a:spcAft>
            </a:pPr>
            <a:r>
              <a:rPr lang="pt-BR" sz="4000" b="1" dirty="0">
                <a:latin typeface="Times New Roman"/>
                <a:ea typeface="Calibri"/>
              </a:rPr>
              <a:t>* Tìm ra mối liên hệ giữa </a:t>
            </a:r>
            <a:r>
              <a:rPr lang="pt-BR" sz="4000" b="1" dirty="0">
                <a:solidFill>
                  <a:srgbClr val="FF0000"/>
                </a:solidFill>
                <a:latin typeface="Times New Roman"/>
                <a:ea typeface="Calibri"/>
              </a:rPr>
              <a:t>góc tới i </a:t>
            </a:r>
            <a:r>
              <a:rPr lang="pt-BR" sz="4000" b="1" dirty="0">
                <a:latin typeface="Times New Roman"/>
                <a:ea typeface="Calibri"/>
              </a:rPr>
              <a:t>và </a:t>
            </a:r>
            <a:r>
              <a:rPr lang="pt-BR" sz="4000" b="1" dirty="0">
                <a:solidFill>
                  <a:srgbClr val="FF0000"/>
                </a:solidFill>
                <a:latin typeface="Times New Roman"/>
                <a:ea typeface="Calibri"/>
              </a:rPr>
              <a:t>góc khúc xạ r</a:t>
            </a:r>
            <a:r>
              <a:rPr lang="pt-BR" sz="4000" b="1" dirty="0">
                <a:latin typeface="Times New Roman"/>
                <a:ea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64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9909"/>
            <a:ext cx="474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101AE6"/>
                </a:solidFill>
                <a:latin typeface="Times New Roman" pitchFamily="18" charset="0"/>
                <a:cs typeface="Times New Roman" pitchFamily="18" charset="0"/>
              </a:rPr>
              <a:t>I. SỰ KHÚC XẠ ÁNH SÁNG</a:t>
            </a:r>
            <a:endParaRPr lang="vi-VN" sz="2800" b="1" dirty="0">
              <a:solidFill>
                <a:srgbClr val="101A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98718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596" y="1221938"/>
            <a:ext cx="86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60" y="1138208"/>
            <a:ext cx="3934944" cy="4469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517238"/>
            <a:ext cx="855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Snen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Willebrord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Snell)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1580-1626</a:t>
            </a:r>
          </a:p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Lây-đen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4624"/>
            <a:ext cx="474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101AE6"/>
                </a:solidFill>
                <a:latin typeface="Times New Roman" pitchFamily="18" charset="0"/>
                <a:cs typeface="Times New Roman" pitchFamily="18" charset="0"/>
              </a:rPr>
              <a:t>I. SỰ KHÚC XẠ ÁNH SÁNG</a:t>
            </a:r>
            <a:endParaRPr lang="vi-VN" sz="2800" b="1" dirty="0">
              <a:solidFill>
                <a:srgbClr val="101A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53433"/>
            <a:ext cx="5493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741" y="5805264"/>
            <a:ext cx="7582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</a:rPr>
              <a:t>N</a:t>
            </a:r>
            <a:r>
              <a:rPr lang="vi-VN" sz="3200" dirty="0" smtClean="0">
                <a:latin typeface="arial" panose="020B0604020202020204" pitchFamily="34" charset="0"/>
              </a:rPr>
              <a:t>hà </a:t>
            </a:r>
            <a:r>
              <a:rPr lang="vi-VN" sz="3200" dirty="0">
                <a:latin typeface="arial" panose="020B0604020202020204" pitchFamily="34" charset="0"/>
              </a:rPr>
              <a:t>khoa học, nhà toán học người Pháp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2" y="188640"/>
            <a:ext cx="87129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153513"/>
            <a:ext cx="6624736" cy="1292654"/>
            <a:chOff x="251520" y="153513"/>
            <a:chExt cx="6624736" cy="1292654"/>
          </a:xfrm>
        </p:grpSpPr>
        <p:sp>
          <p:nvSpPr>
            <p:cNvPr id="2" name="TextBox 1"/>
            <p:cNvSpPr txBox="1"/>
            <p:nvPr/>
          </p:nvSpPr>
          <p:spPr>
            <a:xfrm>
              <a:off x="251520" y="153513"/>
              <a:ext cx="6624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smtClean="0">
                  <a:solidFill>
                    <a:prstClr val="black"/>
                  </a:solidFill>
                  <a:latin typeface="+mj-lt"/>
                </a:rPr>
                <a:t>II- Chiết suất của môi trường</a:t>
              </a:r>
              <a:endParaRPr lang="en-US" sz="3200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27584" y="738281"/>
              <a:ext cx="4320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 smtClean="0">
                  <a:solidFill>
                    <a:srgbClr val="FF0000"/>
                  </a:solidFill>
                  <a:latin typeface="+mj-lt"/>
                </a:rPr>
                <a:t>1. Chiết suất tỉ đối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8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3513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prstClr val="black"/>
                </a:solidFill>
                <a:latin typeface="Times New Roman"/>
              </a:rPr>
              <a:t>II- Chiết suất của môi trường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738281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2</a:t>
            </a:r>
            <a:r>
              <a:rPr lang="vi-VN" sz="4400" b="1" dirty="0" smtClean="0">
                <a:solidFill>
                  <a:srgbClr val="FF0000"/>
                </a:solidFill>
                <a:latin typeface="Times New Roman"/>
              </a:rPr>
              <a:t>. Chiết suất tuyệt đối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07722"/>
            <a:ext cx="8748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KN:</a:t>
            </a:r>
            <a:r>
              <a:rPr lang="vi-VN" sz="4400" b="1" dirty="0">
                <a:latin typeface="Times New Roman"/>
              </a:rPr>
              <a:t>Chiết suất tuyệt </a:t>
            </a:r>
            <a:r>
              <a:rPr lang="vi-VN" sz="4400" b="1" dirty="0" smtClean="0">
                <a:latin typeface="Times New Roman"/>
              </a:rPr>
              <a:t>đối</a:t>
            </a:r>
            <a:r>
              <a:rPr lang="en-US" sz="4400" b="1" dirty="0" smtClean="0"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thường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gọi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tắt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latin typeface="Times New Roman"/>
              </a:rPr>
              <a:t>chiết</a:t>
            </a:r>
            <a:r>
              <a:rPr lang="en-US" sz="4400" b="1" dirty="0" smtClean="0">
                <a:latin typeface="Times New Roman"/>
              </a:rPr>
              <a:t> </a:t>
            </a:r>
            <a:r>
              <a:rPr lang="en-US" sz="4400" b="1" dirty="0" err="1" smtClean="0">
                <a:latin typeface="Times New Roman"/>
              </a:rPr>
              <a:t>suất</a:t>
            </a:r>
            <a:r>
              <a:rPr lang="en-US" sz="4400" b="1" dirty="0" smtClean="0"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chiết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suất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tỉ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môi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trường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đó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chân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71400"/>
            <a:ext cx="6192688" cy="7446301"/>
          </a:xfrm>
          <a:prstGeom prst="rect">
            <a:avLst/>
          </a:prstGeom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-707260" y="6008787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469077" y="6319937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469077" y="6548537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1" name="Text Box 79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14" name="Text Box 82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18" name="Text Box 86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21" name="Text Box 89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22" name="Text Box 90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23" name="Text Box 91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24" name="Text Box 92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25" name="Text Box 93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26" name="Text Box 94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27" name="Text Box 95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28" name="Text Box 96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29" name="Text Box 97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30" name="Text Box 98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31" name="Text Box 99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32" name="Text Box 100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33" name="Text Box 102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34" name="Text Box 103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35" name="Text Box 104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36" name="Text Box 105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37" name="Text Box 106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38" name="Text Box 107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39" name="Text Box 108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40" name="Text Box 109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41" name="Text Box 110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42" name="Text Box 111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43" name="Text Box 112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44" name="Text Box 113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45" name="Text Box 114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46" name="Text Box 115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47" name="Text Box 116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48" name="Text Box 117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50" name="Text Box 119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51" name="Text Box 120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52" name="Text Box 121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53" name="Text Box 122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54" name="Text Box 123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57" name="Text Box 126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58" name="Text Box 127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59" name="Text Box 128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60" name="Text Box 129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61" name="Text Box 130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62" name="Text Box 131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63" name="Text Box 132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64" name="Text Box 133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65" name="Text Box 137"/>
          <p:cNvSpPr txBox="1">
            <a:spLocks noChangeArrowheads="1"/>
          </p:cNvSpPr>
          <p:nvPr/>
        </p:nvSpPr>
        <p:spPr bwMode="auto">
          <a:xfrm>
            <a:off x="545277" y="6015137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-707260" y="6015137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67" name="Picture 68" descr="Picture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123" y="5445224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7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4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6632"/>
            <a:ext cx="867645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HIỆN TƯỢNG KHÚC XẠ ÁNH SÁNG</a:t>
            </a:r>
            <a:endParaRPr lang="en-US" sz="4400" b="1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6755904" cy="50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42" y="0"/>
            <a:ext cx="51328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88640"/>
            <a:ext cx="7531174" cy="6552728"/>
          </a:xfrm>
        </p:spPr>
      </p:pic>
    </p:spTree>
    <p:extLst>
      <p:ext uri="{BB962C8B-B14F-4D97-AF65-F5344CB8AC3E}">
        <p14:creationId xmlns:p14="http://schemas.microsoft.com/office/powerpoint/2010/main" val="35227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36904" cy="8774832"/>
          </a:xfrm>
          <a:prstGeom prst="rect">
            <a:avLst/>
          </a:prstGeom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323455" y="5504731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2499792" y="5815881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2499792" y="6044481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1" name="Text Box 79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14" name="Text Box 82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18" name="Text Box 86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21" name="Text Box 89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22" name="Text Box 90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23" name="Text Box 91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24" name="Text Box 92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25" name="Text Box 93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26" name="Text Box 94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27" name="Text Box 95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28" name="Text Box 96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29" name="Text Box 97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30" name="Text Box 98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31" name="Text Box 99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32" name="Text Box 100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33" name="Text Box 102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34" name="Text Box 103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35" name="Text Box 104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36" name="Text Box 105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37" name="Text Box 106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38" name="Text Box 107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39" name="Text Box 108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40" name="Text Box 109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41" name="Text Box 110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42" name="Text Box 111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43" name="Text Box 112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44" name="Text Box 113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45" name="Text Box 114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46" name="Text Box 115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47" name="Text Box 116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48" name="Text Box 117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50" name="Text Box 119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51" name="Text Box 120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52" name="Text Box 121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53" name="Text Box 122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54" name="Text Box 123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57" name="Text Box 126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58" name="Text Box 127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59" name="Text Box 128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60" name="Text Box 129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61" name="Text Box 130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62" name="Text Box 131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63" name="Text Box 132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64" name="Text Box 133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65" name="Text Box 137"/>
          <p:cNvSpPr txBox="1">
            <a:spLocks noChangeArrowheads="1"/>
          </p:cNvSpPr>
          <p:nvPr/>
        </p:nvSpPr>
        <p:spPr bwMode="auto">
          <a:xfrm>
            <a:off x="2575992" y="551108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1323455" y="5511081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67" name="Picture 68" descr="Picture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6045200"/>
            <a:ext cx="6096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9144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584"/>
            <a:ext cx="54102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343622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00451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208" numSld="63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9" y="4726623"/>
            <a:ext cx="1159877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101" y="3868881"/>
            <a:ext cx="210668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2565400"/>
            <a:ext cx="5819775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250074" y="769546"/>
            <a:ext cx="4836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fi-FI" sz="28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Chọn biểu thức đúng của định luật khúc xạ ánh sáng ?</a:t>
            </a:r>
            <a:endParaRPr lang="en-US" sz="28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52400" y="3006876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fi-FI" sz="2400" b="1" i="1">
                                <a:solidFill>
                                  <a:srgbClr val="1F497D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𝒔𝒊𝒏</m:t>
                            </m:r>
                          </m:fName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𝒊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fi-FI" sz="2400" b="1" i="1">
                                <a:solidFill>
                                  <a:srgbClr val="1F497D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𝒔𝒊𝒏</m:t>
                            </m:r>
                          </m:fName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𝒓</m:t>
                            </m:r>
                          </m:e>
                        </m:func>
                      </m:den>
                    </m:f>
                    <m:r>
                      <a:rPr lang="fi-FI" sz="2400" b="1" i="1">
                        <a:solidFill>
                          <a:srgbClr val="1F497D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rgbClr val="1F497D"/>
                    </a:solidFill>
                  </a:rPr>
                  <a:t> </a:t>
                </a:r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55157"/>
                <a:ext cx="1981200" cy="685800"/>
              </a:xfrm>
              <a:prstGeom prst="roundRect">
                <a:avLst/>
              </a:prstGeom>
              <a:blipFill rotWithShape="1">
                <a:blip r:embed="rId12"/>
                <a:stretch>
                  <a:fillRect l="-24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340796" y="3006876"/>
                <a:ext cx="215501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i-FI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i-FI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func>
                      </m:den>
                    </m:f>
                    <m:r>
                      <a:rPr lang="fi-FI" sz="2400" b="1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fi-FI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fi-FI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87" y="2255157"/>
                <a:ext cx="2155013" cy="685800"/>
              </a:xfrm>
              <a:prstGeom prst="roundRect">
                <a:avLst/>
              </a:prstGeom>
              <a:blipFill rotWithShape="1">
                <a:blip r:embed="rId13"/>
                <a:stretch>
                  <a:fillRect l="-2235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707532" y="3022600"/>
                <a:ext cx="2074277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𝒓</m:t>
                        </m:r>
                      </m:den>
                    </m:f>
                    <m:r>
                      <a:rPr lang="en-US" sz="2400" b="1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2400" b="1" dirty="0">
                    <a:solidFill>
                      <a:srgbClr val="1F497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23" y="2266950"/>
                <a:ext cx="2074277" cy="685800"/>
              </a:xfrm>
              <a:prstGeom prst="roundRect">
                <a:avLst/>
              </a:prstGeom>
              <a:blipFill rotWithShape="1">
                <a:blip r:embed="rId14"/>
                <a:stretch>
                  <a:fillRect l="-231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010400" y="3006876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D.</a:t>
                </a:r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20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i-FI" sz="20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fr-FR" sz="20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20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i-FI" sz="20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fr-FR" sz="20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func>
                      </m:den>
                    </m:f>
                    <m:r>
                      <a:rPr lang="fi-FI" sz="2000" b="1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0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0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000" b="1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255157"/>
                <a:ext cx="1981200" cy="685800"/>
              </a:xfrm>
              <a:prstGeom prst="roundRect">
                <a:avLst/>
              </a:prstGeom>
              <a:blipFill rotWithShape="1">
                <a:blip r:embed="rId15"/>
                <a:stretch>
                  <a:fillRect l="-243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02" y="5054603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152128" cy="139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16632"/>
            <a:ext cx="757084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582193" cy="7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3"/>
            <a:ext cx="90244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7"/>
            <a:ext cx="90244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1331989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068973" y="3227761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9052"/>
            <a:ext cx="9149047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5" y="5219703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2462857"/>
            <a:ext cx="5301759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97308"/>
            <a:ext cx="2482850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581400"/>
            <a:ext cx="62484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2514600" y="482606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3006876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9" y="3006876"/>
            <a:ext cx="215501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9" y="3022600"/>
            <a:ext cx="207427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3006876"/>
            <a:ext cx="2207276" cy="85150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6724"/>
            <a:ext cx="1080120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40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3"/>
            <a:ext cx="90244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7"/>
            <a:ext cx="90244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1331989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752138" y="2877281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9144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5" y="4070124"/>
            <a:ext cx="1268787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" y="3006876"/>
            <a:ext cx="2209799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r =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343400"/>
            <a:ext cx="720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286008" y="3022600"/>
            <a:ext cx="222667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r &gt;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9" y="3688295"/>
            <a:ext cx="1939131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02" y="4737760"/>
            <a:ext cx="1123633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870200"/>
            <a:ext cx="64008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988996" y="3006876"/>
            <a:ext cx="215501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48200" y="3022600"/>
            <a:ext cx="22098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r &lt;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2569822" y="612110"/>
            <a:ext cx="4745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solidFill>
                  <a:srgbClr val="0033CC"/>
                </a:solidFill>
              </a:rPr>
              <a:t>: </a:t>
            </a:r>
            <a:r>
              <a:rPr lang="vi-VN" sz="2800" dirty="0">
                <a:solidFill>
                  <a:srgbClr val="0033CC"/>
                </a:solidFill>
              </a:rPr>
              <a:t>Khi chiếu ánh sáng từ không khí vào nước thì</a:t>
            </a:r>
            <a:endParaRPr lang="en-US" sz="2800" dirty="0">
              <a:solidFill>
                <a:srgbClr val="0033CC"/>
              </a:solidFill>
            </a:endParaRP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9" y="5359403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6724"/>
            <a:ext cx="1080120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40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3"/>
            <a:ext cx="90244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7"/>
            <a:ext cx="90244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1331989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672258" y="3022600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28600"/>
            <a:ext cx="9143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3232871"/>
            <a:ext cx="605594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8915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7" y="3006876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</a:t>
            </a:r>
            <a:r>
              <a:rPr lang="vi-VN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 hơn</a:t>
            </a:r>
            <a:r>
              <a:rPr lang="vi-VN" sz="2400" dirty="0" smtClean="0">
                <a:solidFill>
                  <a:prstClr val="white"/>
                </a:solidFill>
              </a:rPr>
              <a:t>.</a:t>
            </a:r>
            <a:endParaRPr lang="vi-VN" sz="2400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5" y="3022600"/>
            <a:ext cx="207427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 </a:t>
            </a:r>
            <a:r>
              <a:rPr lang="vi-VN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lớn hơn </a:t>
            </a:r>
            <a:r>
              <a:rPr lang="vi-VN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hoặc </a:t>
            </a:r>
            <a:r>
              <a:rPr lang="vi-VN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2796" y="3006876"/>
            <a:ext cx="215501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vi-VN" sz="2400" dirty="0">
                <a:solidFill>
                  <a:srgbClr val="0033CC"/>
                </a:solidFill>
                <a:latin typeface="Times New Roman"/>
                <a:cs typeface="Times New Roman" pitchFamily="18" charset="0"/>
              </a:rPr>
              <a:t>lớn hơn</a:t>
            </a:r>
            <a:r>
              <a:rPr lang="vi-VN" sz="2400" dirty="0" smtClean="0">
                <a:solidFill>
                  <a:srgbClr val="0033CC"/>
                </a:solidFill>
                <a:latin typeface="Times New Roman"/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3022600"/>
            <a:ext cx="20574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vi-VN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 hơn hoặc lớn hơn</a:t>
            </a:r>
            <a:r>
              <a:rPr lang="vi-VN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690586" y="57271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 hiện tượng khúc xạ ánh sáng. So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vi-VN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vi-VN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 khúc xạ</a:t>
            </a: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5" y="5219703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6724"/>
            <a:ext cx="1080120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40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3"/>
            <a:ext cx="90244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7"/>
            <a:ext cx="90244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331989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955700" y="3023811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3543541"/>
            <a:ext cx="2413802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6" y="2824376"/>
            <a:ext cx="3444803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509516"/>
            <a:ext cx="4151392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4648200" y="2971800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36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28850"/>
                <a:ext cx="1981200" cy="685800"/>
              </a:xfrm>
              <a:prstGeom prst="roundRect">
                <a:avLst/>
              </a:prstGeom>
              <a:blipFill rotWithShape="1">
                <a:blip r:embed="rId10"/>
                <a:stretch>
                  <a:fillRect l="-2736" b="-17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2269126" y="2946400"/>
                <a:ext cx="2074277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123" y="2209800"/>
                <a:ext cx="2074277" cy="685800"/>
              </a:xfrm>
              <a:prstGeom prst="roundRect">
                <a:avLst/>
              </a:prstGeom>
              <a:blipFill rotWithShape="1">
                <a:blip r:embed="rId11"/>
                <a:stretch>
                  <a:fillRect l="-2319" b="-17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836590" y="2930676"/>
                <a:ext cx="215501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D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87" y="2198007"/>
                <a:ext cx="2155013" cy="685800"/>
              </a:xfrm>
              <a:prstGeom prst="roundRect">
                <a:avLst/>
              </a:prstGeom>
              <a:blipFill rotWithShape="1">
                <a:blip r:embed="rId12"/>
                <a:stretch>
                  <a:fillRect l="-2235" b="-17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54787" y="2921000"/>
                <a:ext cx="20574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A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42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" y="2190750"/>
                <a:ext cx="2057400" cy="685800"/>
              </a:xfrm>
              <a:prstGeom prst="roundRect">
                <a:avLst/>
              </a:prstGeom>
              <a:blipFill rotWithShape="1">
                <a:blip r:embed="rId13"/>
                <a:stretch>
                  <a:fillRect l="-2346" b="-170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60" y="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1987252" y="246127"/>
            <a:ext cx="5753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</a:p>
          <a:p>
            <a:pPr algn="ctr"/>
            <a:r>
              <a:rPr lang="vi-VN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Chiếu </a:t>
            </a:r>
            <a:r>
              <a:rPr lang="vi-VN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ánh sáng từ không khí vào nước có chiết suất n = 4/3 . Nếu góc khúc xạ r là 30</a:t>
            </a:r>
            <a:r>
              <a:rPr lang="vi-VN" sz="28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thì góc tới i (lấy tròn) là</a:t>
            </a: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3" y="511675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7" y="736724"/>
            <a:ext cx="1222263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40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3"/>
            <a:ext cx="90244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7"/>
            <a:ext cx="90244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331989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1088023" y="3082167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07504" y="-9666"/>
            <a:ext cx="4870244" cy="52322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07504" y="2135515"/>
            <a:ext cx="5987008" cy="52322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457200" y="3581400"/>
            <a:ext cx="8458200" cy="30480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alt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488730" y="3048000"/>
            <a:ext cx="8458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Chiết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suất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Chiết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suất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tuyệt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chiết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suất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môi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chân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luật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khúc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xạ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ánh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sáng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dạng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xứng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		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007833"/>
              </p:ext>
            </p:extLst>
          </p:nvPr>
        </p:nvGraphicFramePr>
        <p:xfrm>
          <a:off x="3263900" y="2826544"/>
          <a:ext cx="1549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647419" imgH="393529" progId="Equation.DSMT4">
                  <p:embed/>
                </p:oleObj>
              </mc:Choice>
              <mc:Fallback>
                <p:oleObj name="Equation" r:id="rId4" imgW="647419" imgH="393529" progId="Equation.DSMT4">
                  <p:embed/>
                  <p:pic>
                    <p:nvPicPr>
                      <p:cNvPr id="61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826544"/>
                        <a:ext cx="1549400" cy="9763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00729"/>
              </p:ext>
            </p:extLst>
          </p:nvPr>
        </p:nvGraphicFramePr>
        <p:xfrm>
          <a:off x="4977748" y="2831831"/>
          <a:ext cx="17526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6" imgW="558558" imgH="431613" progId="Equation.DSMT4">
                  <p:embed/>
                </p:oleObj>
              </mc:Choice>
              <mc:Fallback>
                <p:oleObj name="Equation" r:id="rId6" imgW="558558" imgH="431613" progId="Equation.DSMT4">
                  <p:embed/>
                  <p:pic>
                    <p:nvPicPr>
                      <p:cNvPr id="6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748" y="2831831"/>
                        <a:ext cx="1752600" cy="1025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2743200" y="5229200"/>
            <a:ext cx="25908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n</a:t>
            </a:r>
            <a:r>
              <a:rPr lang="en-US" altLang="en-US" sz="2800" b="1" baseline="-25000" dirty="0">
                <a:solidFill>
                  <a:srgbClr val="000000"/>
                </a:solidFill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</a:rPr>
              <a:t>sini = n</a:t>
            </a:r>
            <a:r>
              <a:rPr lang="en-US" altLang="en-US" sz="2800" b="1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b="1" dirty="0">
                <a:solidFill>
                  <a:srgbClr val="000000"/>
                </a:solidFill>
              </a:rPr>
              <a:t>sinr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590" y="547080"/>
            <a:ext cx="88924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Tia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khúc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xạ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nằm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mặt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tới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kia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pháp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tuyến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so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tia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tới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môi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suốt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sin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góc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tới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sini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sin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góc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khúc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xạ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sinr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luôn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đổi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 animBg="1"/>
      <p:bldP spid="61454" grpId="0" animBg="1"/>
      <p:bldP spid="61456" grpId="0" animBg="1"/>
      <p:bldP spid="61458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BTVN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 6,7,8 SGK- </a:t>
            </a:r>
            <a:r>
              <a:rPr lang="en-US" sz="4000" dirty="0" smtClean="0"/>
              <a:t>166,167</a:t>
            </a:r>
          </a:p>
          <a:p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phương</a:t>
            </a:r>
            <a:r>
              <a:rPr lang="en-US" sz="4000" dirty="0" smtClean="0"/>
              <a:t> </a:t>
            </a:r>
            <a:r>
              <a:rPr lang="en-US" sz="4000" dirty="0" err="1" smtClean="0"/>
              <a:t>án</a:t>
            </a:r>
            <a:r>
              <a:rPr lang="en-US" sz="4000" dirty="0" smtClean="0"/>
              <a:t> TN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thuận</a:t>
            </a:r>
            <a:r>
              <a:rPr lang="en-US" sz="4000" dirty="0" smtClean="0"/>
              <a:t> </a:t>
            </a:r>
            <a:r>
              <a:rPr lang="en-US" sz="4000" dirty="0" err="1" smtClean="0"/>
              <a:t>nghịch</a:t>
            </a:r>
            <a:r>
              <a:rPr lang="en-US" sz="4000" dirty="0" smtClean="0"/>
              <a:t> </a:t>
            </a:r>
            <a:r>
              <a:rPr lang="en-US" sz="4000" dirty="0" err="1" smtClean="0"/>
              <a:t>chiều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tia</a:t>
            </a:r>
            <a:r>
              <a:rPr lang="en-US" sz="4000" dirty="0" smtClean="0"/>
              <a:t> </a:t>
            </a:r>
            <a:r>
              <a:rPr lang="en-US" sz="4000" dirty="0" err="1" smtClean="0"/>
              <a:t>sáng</a:t>
            </a:r>
            <a:r>
              <a:rPr lang="en-US" sz="4000" dirty="0"/>
              <a:t>.</a:t>
            </a:r>
            <a:endParaRPr lang="en-US" sz="4000" dirty="0" smtClean="0"/>
          </a:p>
          <a:p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mục</a:t>
            </a:r>
            <a:r>
              <a:rPr lang="en-US" sz="4000" dirty="0" smtClean="0"/>
              <a:t> III.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thuận</a:t>
            </a:r>
            <a:r>
              <a:rPr lang="en-US" sz="4000" dirty="0" smtClean="0"/>
              <a:t> </a:t>
            </a:r>
            <a:r>
              <a:rPr lang="en-US" sz="4000" dirty="0" err="1" smtClean="0"/>
              <a:t>nghịch</a:t>
            </a:r>
            <a:r>
              <a:rPr lang="en-US" sz="4000" dirty="0" smtClean="0"/>
              <a:t> </a:t>
            </a:r>
            <a:r>
              <a:rPr lang="en-US" sz="4000" dirty="0" err="1" smtClean="0"/>
              <a:t>chiều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tia</a:t>
            </a:r>
            <a:r>
              <a:rPr lang="en-US" sz="4000" dirty="0" smtClean="0"/>
              <a:t> </a:t>
            </a:r>
            <a:r>
              <a:rPr lang="en-US" sz="4000" dirty="0" err="1" smtClean="0"/>
              <a:t>sáng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đã</a:t>
            </a:r>
            <a:r>
              <a:rPr lang="en-US" sz="4000" dirty="0" smtClean="0"/>
              <a:t> </a:t>
            </a:r>
            <a:r>
              <a:rPr lang="en-US" sz="4000" dirty="0" err="1" smtClean="0"/>
              <a:t>tự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27.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62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596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PHẦN </a:t>
            </a:r>
            <a:r>
              <a:rPr lang="en-US" sz="4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HAI: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QUANG HÌNH HỌC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8" y="1069627"/>
            <a:ext cx="2919739" cy="307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MyPC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87" y="1069627"/>
            <a:ext cx="3418101" cy="30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yPC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88" y="1069626"/>
            <a:ext cx="2516295" cy="30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yPC\Desktop\Bi-quyet-chup-hinh-voi-qua-cau-pha-le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9" y="4140567"/>
            <a:ext cx="3971517" cy="27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yPC\Desktop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89" y="4140566"/>
            <a:ext cx="4861293" cy="27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97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636912"/>
            <a:ext cx="7404653" cy="40386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 KHÚC XẠ ÁNH SÁNG</a:t>
            </a:r>
          </a:p>
          <a:p>
            <a:endParaRPr lang="en-US" sz="4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CHIẾT SUẤT CỦA MÔI TRƯỜNG</a:t>
            </a:r>
            <a:endParaRPr lang="en-US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8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658" y="341597"/>
            <a:ext cx="539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101AE6"/>
                </a:solidFill>
                <a:latin typeface="Times New Roman" pitchFamily="18" charset="0"/>
                <a:cs typeface="Times New Roman" pitchFamily="18" charset="0"/>
              </a:rPr>
              <a:t>I. SỰ KHÚC XẠ ÁNH SÁNG</a:t>
            </a:r>
            <a:endParaRPr lang="vi-VN" sz="3200" b="1" dirty="0">
              <a:solidFill>
                <a:srgbClr val="101A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714" y="791369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37614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4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12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6589677" y="3471318"/>
            <a:ext cx="237807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cách</a:t>
            </a:r>
            <a:endParaRPr lang="en-US" sz="24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21222" y="1455579"/>
            <a:ext cx="466725" cy="5083175"/>
            <a:chOff x="2621" y="346"/>
            <a:chExt cx="318" cy="3202"/>
          </a:xfrm>
        </p:grpSpPr>
        <p:sp>
          <p:nvSpPr>
            <p:cNvPr id="75779" name="Line 4"/>
            <p:cNvSpPr>
              <a:spLocks noChangeShapeType="1"/>
            </p:cNvSpPr>
            <p:nvPr/>
          </p:nvSpPr>
          <p:spPr bwMode="auto">
            <a:xfrm>
              <a:off x="2939" y="346"/>
              <a:ext cx="0" cy="308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graphicFrame>
          <p:nvGraphicFramePr>
            <p:cNvPr id="75780" name="Object 11"/>
            <p:cNvGraphicFramePr>
              <a:graphicFrameLocks noChangeAspect="1"/>
            </p:cNvGraphicFramePr>
            <p:nvPr/>
          </p:nvGraphicFramePr>
          <p:xfrm>
            <a:off x="2621" y="3294"/>
            <a:ext cx="272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" name="Equation" r:id="rId3" imgW="190440" imgH="177480" progId="Equation.DSMT4">
                    <p:embed/>
                  </p:oleObj>
                </mc:Choice>
                <mc:Fallback>
                  <p:oleObj name="Equation" r:id="rId3" imgW="190440" imgH="177480" progId="Equation.DSMT4">
                    <p:embed/>
                    <p:pic>
                      <p:nvPicPr>
                        <p:cNvPr id="7578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1" y="3294"/>
                          <a:ext cx="272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81" name="Object 12"/>
            <p:cNvGraphicFramePr>
              <a:graphicFrameLocks noChangeAspect="1"/>
            </p:cNvGraphicFramePr>
            <p:nvPr/>
          </p:nvGraphicFramePr>
          <p:xfrm>
            <a:off x="2666" y="346"/>
            <a:ext cx="236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" name="Equation" r:id="rId5" imgW="164880" imgH="164880" progId="Equation.DSMT4">
                    <p:embed/>
                  </p:oleObj>
                </mc:Choice>
                <mc:Fallback>
                  <p:oleObj name="Equation" r:id="rId5" imgW="164880" imgH="164880" progId="Equation.DSMT4">
                    <p:embed/>
                    <p:pic>
                      <p:nvPicPr>
                        <p:cNvPr id="7578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" y="346"/>
                          <a:ext cx="236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589607"/>
              </p:ext>
            </p:extLst>
          </p:nvPr>
        </p:nvGraphicFramePr>
        <p:xfrm>
          <a:off x="1636762" y="2223929"/>
          <a:ext cx="266700" cy="40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5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62" y="2223929"/>
                        <a:ext cx="266700" cy="40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7267"/>
              </p:ext>
            </p:extLst>
          </p:nvPr>
        </p:nvGraphicFramePr>
        <p:xfrm>
          <a:off x="5226109" y="6111718"/>
          <a:ext cx="3190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9" imgW="152280" imgH="152280" progId="Equation.DSMT4">
                  <p:embed/>
                </p:oleObj>
              </mc:Choice>
              <mc:Fallback>
                <p:oleObj name="Equation" r:id="rId9" imgW="152280" imgH="152280" progId="Equation.DSMT4">
                  <p:embed/>
                  <p:pic>
                    <p:nvPicPr>
                      <p:cNvPr id="5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109" y="6111718"/>
                        <a:ext cx="3190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91482"/>
              </p:ext>
            </p:extLst>
          </p:nvPr>
        </p:nvGraphicFramePr>
        <p:xfrm>
          <a:off x="6954897" y="1790543"/>
          <a:ext cx="346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11" imgW="164880" imgH="177480" progId="Equation.DSMT4">
                  <p:embed/>
                </p:oleObj>
              </mc:Choice>
              <mc:Fallback>
                <p:oleObj name="Equation" r:id="rId11" imgW="164880" imgH="177480" progId="Equation.DSMT4">
                  <p:embed/>
                  <p:pic>
                    <p:nvPicPr>
                      <p:cNvPr id="5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97" y="1790543"/>
                        <a:ext cx="3460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935222" y="3284380"/>
            <a:ext cx="531813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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970147" y="4024154"/>
            <a:ext cx="531813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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70112" y="3127211"/>
            <a:ext cx="3160713" cy="228600"/>
            <a:chOff x="3220" y="1196"/>
            <a:chExt cx="2156" cy="144"/>
          </a:xfrm>
        </p:grpSpPr>
        <p:sp>
          <p:nvSpPr>
            <p:cNvPr id="75788" name="Line 13"/>
            <p:cNvSpPr>
              <a:spLocks noChangeShapeType="1"/>
            </p:cNvSpPr>
            <p:nvPr/>
          </p:nvSpPr>
          <p:spPr bwMode="auto">
            <a:xfrm rot="1800000">
              <a:off x="3220" y="1196"/>
              <a:ext cx="2156" cy="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5789" name="AutoShape 14"/>
            <p:cNvSpPr>
              <a:spLocks noChangeArrowheads="1"/>
            </p:cNvSpPr>
            <p:nvPr/>
          </p:nvSpPr>
          <p:spPr bwMode="auto">
            <a:xfrm rot="7200000" flipH="1">
              <a:off x="4413" y="1230"/>
              <a:ext cx="87" cy="133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57150">
              <a:solidFill>
                <a:srgbClr val="0000FF"/>
              </a:solidFill>
              <a:miter lim="800000"/>
              <a:headEnd type="none" w="sm" len="sm"/>
              <a:tailEnd/>
            </a:ln>
          </p:spPr>
          <p:txBody>
            <a:bodyPr rot="10800000" vert="eaVert" wrap="none" anchor="ctr"/>
            <a:lstStyle/>
            <a:p>
              <a:pPr algn="ctr" defTabSz="987425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17839819">
            <a:off x="4510934" y="2951793"/>
            <a:ext cx="3422651" cy="211138"/>
            <a:chOff x="3220" y="1196"/>
            <a:chExt cx="2156" cy="144"/>
          </a:xfrm>
        </p:grpSpPr>
        <p:sp>
          <p:nvSpPr>
            <p:cNvPr id="75791" name="Line 16"/>
            <p:cNvSpPr>
              <a:spLocks noChangeShapeType="1"/>
            </p:cNvSpPr>
            <p:nvPr/>
          </p:nvSpPr>
          <p:spPr bwMode="auto">
            <a:xfrm rot="1800000">
              <a:off x="3220" y="1196"/>
              <a:ext cx="2156" cy="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`</a:t>
              </a:r>
              <a:endParaRPr lang="vi-VN" dirty="0">
                <a:solidFill>
                  <a:srgbClr val="000000"/>
                </a:solidFill>
              </a:endParaRPr>
            </a:p>
          </p:txBody>
        </p:sp>
        <p:sp>
          <p:nvSpPr>
            <p:cNvPr id="75792" name="AutoShape 17"/>
            <p:cNvSpPr>
              <a:spLocks noChangeArrowheads="1"/>
            </p:cNvSpPr>
            <p:nvPr/>
          </p:nvSpPr>
          <p:spPr bwMode="auto">
            <a:xfrm rot="7200000" flipH="1">
              <a:off x="4413" y="1230"/>
              <a:ext cx="87" cy="133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57150">
              <a:solidFill>
                <a:srgbClr val="000000"/>
              </a:solidFill>
              <a:miter lim="800000"/>
              <a:headEnd type="none" w="sm" len="sm"/>
              <a:tailEnd/>
            </a:ln>
          </p:spPr>
          <p:txBody>
            <a:bodyPr rot="10800000" vert="eaVert" wrap="none" anchor="ctr"/>
            <a:lstStyle/>
            <a:p>
              <a:pPr algn="ctr" defTabSz="987425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015517">
            <a:off x="5211822" y="3893976"/>
            <a:ext cx="500063" cy="2632075"/>
            <a:chOff x="3497" y="1746"/>
            <a:chExt cx="342" cy="1658"/>
          </a:xfrm>
        </p:grpSpPr>
        <p:sp>
          <p:nvSpPr>
            <p:cNvPr id="75794" name="Line 19"/>
            <p:cNvSpPr>
              <a:spLocks noChangeShapeType="1"/>
            </p:cNvSpPr>
            <p:nvPr/>
          </p:nvSpPr>
          <p:spPr bwMode="auto">
            <a:xfrm rot="2867992">
              <a:off x="2676" y="2567"/>
              <a:ext cx="1658" cy="1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75795" name="AutoShape 20"/>
            <p:cNvSpPr>
              <a:spLocks noChangeArrowheads="1"/>
            </p:cNvSpPr>
            <p:nvPr/>
          </p:nvSpPr>
          <p:spPr bwMode="auto">
            <a:xfrm rot="8267992" flipH="1">
              <a:off x="3752" y="2831"/>
              <a:ext cx="87" cy="133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57150">
              <a:solidFill>
                <a:srgbClr val="FF00FF"/>
              </a:solidFill>
              <a:miter lim="800000"/>
              <a:headEnd type="none" w="sm" len="sm"/>
              <a:tailEnd/>
            </a:ln>
          </p:spPr>
          <p:txBody>
            <a:bodyPr rot="10800000" wrap="none" anchor="ctr"/>
            <a:lstStyle/>
            <a:p>
              <a:pPr algn="ctr" defTabSz="987425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9" name="Line 21"/>
          <p:cNvSpPr>
            <a:spLocks noChangeShapeType="1"/>
          </p:cNvSpPr>
          <p:nvPr/>
        </p:nvSpPr>
        <p:spPr bwMode="auto">
          <a:xfrm>
            <a:off x="1401812" y="3970174"/>
            <a:ext cx="6513513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graphicFrame>
        <p:nvGraphicFramePr>
          <p:cNvPr id="7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422625"/>
              </p:ext>
            </p:extLst>
          </p:nvPr>
        </p:nvGraphicFramePr>
        <p:xfrm>
          <a:off x="4362500" y="4024148"/>
          <a:ext cx="2143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13" imgW="101520" imgH="152280" progId="Equation.DSMT4">
                  <p:embed/>
                </p:oleObj>
              </mc:Choice>
              <mc:Fallback>
                <p:oleObj name="Equation" r:id="rId13" imgW="101520" imgH="152280" progId="Equation.DSMT4">
                  <p:embed/>
                  <p:pic>
                    <p:nvPicPr>
                      <p:cNvPr id="7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500" y="4024148"/>
                        <a:ext cx="2143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5692832" y="5895811"/>
            <a:ext cx="174783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Tia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khúc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xạ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971600" y="1647663"/>
            <a:ext cx="13970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tới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4594277" y="1333337"/>
            <a:ext cx="186372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tuyến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5804" name="Group 29"/>
          <p:cNvGrpSpPr>
            <a:grpSpLocks/>
          </p:cNvGrpSpPr>
          <p:nvPr/>
        </p:nvGrpSpPr>
        <p:grpSpPr bwMode="auto">
          <a:xfrm>
            <a:off x="4390197" y="3274858"/>
            <a:ext cx="210766" cy="415925"/>
            <a:chOff x="2740" y="1499"/>
            <a:chExt cx="144" cy="262"/>
          </a:xfrm>
        </p:grpSpPr>
        <p:sp>
          <p:nvSpPr>
            <p:cNvPr id="75805" name="Arc 30"/>
            <p:cNvSpPr>
              <a:spLocks/>
            </p:cNvSpPr>
            <p:nvPr/>
          </p:nvSpPr>
          <p:spPr bwMode="auto">
            <a:xfrm rot="10774910" flipV="1">
              <a:off x="2740" y="1499"/>
              <a:ext cx="124" cy="2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75806" name="Object 17"/>
            <p:cNvGraphicFramePr>
              <a:graphicFrameLocks noChangeAspect="1"/>
            </p:cNvGraphicFramePr>
            <p:nvPr/>
          </p:nvGraphicFramePr>
          <p:xfrm>
            <a:off x="2757" y="1525"/>
            <a:ext cx="127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" name="Equation" r:id="rId15" imgW="88560" imgH="164880" progId="Equation.DSMT4">
                    <p:embed/>
                  </p:oleObj>
                </mc:Choice>
                <mc:Fallback>
                  <p:oleObj name="Equation" r:id="rId15" imgW="88560" imgH="164880" progId="Equation.DSMT4">
                    <p:embed/>
                    <p:pic>
                      <p:nvPicPr>
                        <p:cNvPr id="7580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7" y="1525"/>
                          <a:ext cx="127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Text Box 32"/>
          <p:cNvSpPr txBox="1">
            <a:spLocks noChangeArrowheads="1"/>
          </p:cNvSpPr>
          <p:nvPr/>
        </p:nvSpPr>
        <p:spPr bwMode="auto">
          <a:xfrm rot="3154381">
            <a:off x="3416959" y="2851719"/>
            <a:ext cx="1443038" cy="46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tới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5809" name="Group 34"/>
          <p:cNvGrpSpPr>
            <a:grpSpLocks/>
          </p:cNvGrpSpPr>
          <p:nvPr/>
        </p:nvGrpSpPr>
        <p:grpSpPr bwMode="auto">
          <a:xfrm>
            <a:off x="4811036" y="3136739"/>
            <a:ext cx="375164" cy="604838"/>
            <a:chOff x="3003" y="1350"/>
            <a:chExt cx="256" cy="381"/>
          </a:xfrm>
        </p:grpSpPr>
        <p:graphicFrame>
          <p:nvGraphicFramePr>
            <p:cNvPr id="75810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3078" y="1350"/>
            <a:ext cx="18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" name="Equation" r:id="rId17" imgW="126720" imgH="164880" progId="Equation.DSMT4">
                    <p:embed/>
                  </p:oleObj>
                </mc:Choice>
                <mc:Fallback>
                  <p:oleObj name="Equation" r:id="rId17" imgW="126720" imgH="164880" progId="Equation.DSMT4">
                    <p:embed/>
                    <p:pic>
                      <p:nvPicPr>
                        <p:cNvPr id="7581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8" y="1350"/>
                          <a:ext cx="181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811" name="Arc 36"/>
            <p:cNvSpPr>
              <a:spLocks/>
            </p:cNvSpPr>
            <p:nvPr/>
          </p:nvSpPr>
          <p:spPr bwMode="auto">
            <a:xfrm rot="15457538" flipV="1">
              <a:off x="2891" y="1554"/>
              <a:ext cx="289" cy="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5814" name="Group 39"/>
          <p:cNvGrpSpPr>
            <a:grpSpLocks/>
          </p:cNvGrpSpPr>
          <p:nvPr/>
        </p:nvGrpSpPr>
        <p:grpSpPr bwMode="auto">
          <a:xfrm>
            <a:off x="4695247" y="4789346"/>
            <a:ext cx="451480" cy="473079"/>
            <a:chOff x="2939" y="2478"/>
            <a:chExt cx="308" cy="298"/>
          </a:xfrm>
        </p:grpSpPr>
        <p:sp>
          <p:nvSpPr>
            <p:cNvPr id="75815" name="Arc 40"/>
            <p:cNvSpPr>
              <a:spLocks/>
            </p:cNvSpPr>
            <p:nvPr/>
          </p:nvSpPr>
          <p:spPr bwMode="auto">
            <a:xfrm rot="21090696" flipV="1">
              <a:off x="2939" y="2542"/>
              <a:ext cx="308" cy="234"/>
            </a:xfrm>
            <a:custGeom>
              <a:avLst/>
              <a:gdLst>
                <a:gd name="T0" fmla="*/ 0 w 20681"/>
                <a:gd name="T1" fmla="*/ 0 h 21600"/>
                <a:gd name="T2" fmla="*/ 0 w 20681"/>
                <a:gd name="T3" fmla="*/ 0 h 21600"/>
                <a:gd name="T4" fmla="*/ 0 w 206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681"/>
                <a:gd name="T10" fmla="*/ 0 h 21600"/>
                <a:gd name="T11" fmla="*/ 20681 w 206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81" h="21600" fill="none" extrusionOk="0">
                  <a:moveTo>
                    <a:pt x="-1" y="0"/>
                  </a:moveTo>
                  <a:cubicBezTo>
                    <a:pt x="9527" y="0"/>
                    <a:pt x="17930" y="6242"/>
                    <a:pt x="20680" y="15365"/>
                  </a:cubicBezTo>
                </a:path>
                <a:path w="20681" h="21600" stroke="0" extrusionOk="0">
                  <a:moveTo>
                    <a:pt x="-1" y="0"/>
                  </a:moveTo>
                  <a:cubicBezTo>
                    <a:pt x="9527" y="0"/>
                    <a:pt x="17930" y="6242"/>
                    <a:pt x="20680" y="153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75816" name="Object 19"/>
            <p:cNvGraphicFramePr>
              <a:graphicFrameLocks noChangeAspect="1"/>
            </p:cNvGraphicFramePr>
            <p:nvPr/>
          </p:nvGraphicFramePr>
          <p:xfrm>
            <a:off x="2984" y="2478"/>
            <a:ext cx="14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Equation" r:id="rId19" imgW="101520" imgH="126720" progId="Equation.DSMT4">
                    <p:embed/>
                  </p:oleObj>
                </mc:Choice>
                <mc:Fallback>
                  <p:oleObj name="Equation" r:id="rId19" imgW="101520" imgH="126720" progId="Equation.DSMT4">
                    <p:embed/>
                    <p:pic>
                      <p:nvPicPr>
                        <p:cNvPr id="75816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" y="2478"/>
                          <a:ext cx="145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2716357" y="4768708"/>
            <a:ext cx="2204630" cy="5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khúc</a:t>
            </a: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xạ</a:t>
            </a:r>
            <a:endParaRPr 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520" y="189909"/>
            <a:ext cx="474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101AE6"/>
                </a:solidFill>
                <a:latin typeface="Times New Roman" pitchFamily="18" charset="0"/>
                <a:cs typeface="Times New Roman" pitchFamily="18" charset="0"/>
              </a:rPr>
              <a:t>I. SỰ KHÚC XẠ ÁNH SÁNG</a:t>
            </a:r>
            <a:endParaRPr lang="vi-VN" sz="2800" b="1" dirty="0">
              <a:solidFill>
                <a:srgbClr val="101A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568" y="698718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 rot="20664936">
            <a:off x="4885727" y="2231051"/>
            <a:ext cx="1443038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xạ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260473" y="647643"/>
            <a:ext cx="1397000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Tia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xạ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8" grpId="0"/>
      <p:bldP spid="59" grpId="0"/>
      <p:bldP spid="69" grpId="0" animBg="1"/>
      <p:bldP spid="71" grpId="0"/>
      <p:bldP spid="73" grpId="0"/>
      <p:bldP spid="75" grpId="0"/>
      <p:bldP spid="78" grpId="0"/>
      <p:bldP spid="88" grpId="0"/>
      <p:bldP spid="47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51520" y="189909"/>
            <a:ext cx="474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101AE6"/>
                </a:solidFill>
                <a:latin typeface="Times New Roman" pitchFamily="18" charset="0"/>
                <a:cs typeface="Times New Roman" pitchFamily="18" charset="0"/>
              </a:rPr>
              <a:t>I. SỰ KHÚC XẠ ÁNH SÁNG</a:t>
            </a:r>
            <a:endParaRPr lang="vi-VN" sz="2800" b="1" dirty="0">
              <a:solidFill>
                <a:srgbClr val="101A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568" y="698718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97" y="1210020"/>
            <a:ext cx="2907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44824"/>
            <a:ext cx="9143999" cy="164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125"/>
              </a:spcAft>
            </a:pP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a.1. Mục đích thí </a:t>
            </a:r>
            <a:r>
              <a:rPr lang="pt-BR" sz="4000" b="1" dirty="0">
                <a:solidFill>
                  <a:srgbClr val="FF0000"/>
                </a:solidFill>
                <a:latin typeface="Times New Roman"/>
                <a:ea typeface="Calibri"/>
              </a:rPr>
              <a:t>nghiệm: </a:t>
            </a:r>
            <a:endParaRPr lang="pt-BR" sz="40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125"/>
              </a:spcAft>
            </a:pPr>
            <a:endParaRPr lang="pt-BR" sz="4000" b="1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149080"/>
            <a:ext cx="88889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Times New Roman"/>
                <a:ea typeface="Calibri"/>
              </a:rPr>
              <a:t>* 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Tia tới SI </a:t>
            </a:r>
            <a:r>
              <a:rPr lang="pt-BR" sz="4000" b="1" dirty="0" smtClean="0">
                <a:latin typeface="Times New Roman"/>
                <a:ea typeface="Calibri"/>
              </a:rPr>
              <a:t>và 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tia khúc xạ IR </a:t>
            </a:r>
            <a:r>
              <a:rPr lang="pt-BR" sz="4000" b="1" dirty="0" smtClean="0">
                <a:latin typeface="Times New Roman"/>
                <a:ea typeface="Calibri"/>
              </a:rPr>
              <a:t>có cùng </a:t>
            </a:r>
          </a:p>
          <a:p>
            <a:r>
              <a:rPr lang="pt-BR" sz="4000" b="1" dirty="0" smtClean="0">
                <a:latin typeface="Times New Roman"/>
                <a:ea typeface="Calibri"/>
              </a:rPr>
              <a:t>nằm trong một mặt phẳng không và 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vị </a:t>
            </a:r>
          </a:p>
          <a:p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trí của 2 tia đó </a:t>
            </a:r>
            <a:r>
              <a:rPr lang="pt-BR" sz="4000" b="1" dirty="0" smtClean="0">
                <a:latin typeface="Times New Roman"/>
                <a:ea typeface="Calibri"/>
              </a:rPr>
              <a:t>như thế nào 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so với pháp </a:t>
            </a:r>
          </a:p>
          <a:p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tuyến NIN’ </a:t>
            </a:r>
            <a:r>
              <a:rPr lang="pt-BR" sz="4000" b="1" dirty="0" smtClean="0">
                <a:latin typeface="Times New Roman"/>
                <a:ea typeface="Calibri"/>
              </a:rPr>
              <a:t>?</a:t>
            </a: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513" y="2620692"/>
            <a:ext cx="88889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125"/>
              </a:spcAft>
            </a:pPr>
            <a:r>
              <a:rPr lang="pt-BR" sz="4000" b="1" dirty="0">
                <a:latin typeface="Times New Roman"/>
                <a:ea typeface="Calibri"/>
              </a:rPr>
              <a:t>* Tìm ra mối liên hệ giữa </a:t>
            </a:r>
            <a:r>
              <a:rPr lang="pt-BR" sz="4000" b="1" dirty="0">
                <a:solidFill>
                  <a:srgbClr val="FF0000"/>
                </a:solidFill>
                <a:latin typeface="Times New Roman"/>
                <a:ea typeface="Calibri"/>
              </a:rPr>
              <a:t>góc tới i </a:t>
            </a:r>
            <a:r>
              <a:rPr lang="pt-BR" sz="4000" b="1" dirty="0">
                <a:latin typeface="Times New Roman"/>
                <a:ea typeface="Calibri"/>
              </a:rPr>
              <a:t>và </a:t>
            </a:r>
            <a:r>
              <a:rPr lang="pt-BR" sz="4000" b="1" dirty="0">
                <a:solidFill>
                  <a:srgbClr val="FF0000"/>
                </a:solidFill>
                <a:latin typeface="Times New Roman"/>
                <a:ea typeface="Calibri"/>
              </a:rPr>
              <a:t>góc khúc xạ r</a:t>
            </a:r>
            <a:r>
              <a:rPr lang="pt-BR" sz="4000" b="1" dirty="0">
                <a:latin typeface="Times New Roman"/>
                <a:ea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85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51520" y="189909"/>
            <a:ext cx="4742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101AE6"/>
                </a:solidFill>
                <a:latin typeface="Times New Roman" pitchFamily="18" charset="0"/>
                <a:cs typeface="Times New Roman" pitchFamily="18" charset="0"/>
              </a:rPr>
              <a:t>I. SỰ KHÚC XẠ ÁNH SÁNG</a:t>
            </a:r>
            <a:endParaRPr lang="vi-VN" sz="2800" b="1" dirty="0">
              <a:solidFill>
                <a:srgbClr val="101A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568" y="698718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97" y="1210020"/>
            <a:ext cx="2604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44824"/>
            <a:ext cx="9143999" cy="164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125"/>
              </a:spcAft>
            </a:pPr>
            <a:r>
              <a:rPr lang="pt-BR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</a:t>
            </a:r>
            <a:r>
              <a:rPr lang="pt-BR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a.2. Tiến hành thí </a:t>
            </a:r>
            <a:r>
              <a:rPr lang="pt-BR" sz="3200" b="1" dirty="0">
                <a:solidFill>
                  <a:srgbClr val="FF0000"/>
                </a:solidFill>
                <a:latin typeface="Times New Roman"/>
                <a:ea typeface="Calibri"/>
              </a:rPr>
              <a:t>nghiệm: </a:t>
            </a:r>
            <a:endParaRPr lang="pt-BR" sz="32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125"/>
              </a:spcAft>
            </a:pPr>
            <a:endParaRPr lang="pt-BR" sz="4000" b="1" dirty="0" smtClean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7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8990"/>
            <a:ext cx="6922674" cy="65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79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914</Words>
  <Application>Microsoft Office PowerPoint</Application>
  <PresentationFormat>On-screen Show (4:3)</PresentationFormat>
  <Paragraphs>238</Paragraphs>
  <Slides>28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Arial</vt:lpstr>
      <vt:lpstr>Calibri</vt:lpstr>
      <vt:lpstr>Cambria Math</vt:lpstr>
      <vt:lpstr>Corbel</vt:lpstr>
      <vt:lpstr>Tahoma</vt:lpstr>
      <vt:lpstr>Times New Roman</vt:lpstr>
      <vt:lpstr>Verdana</vt:lpstr>
      <vt:lpstr>Wingdings</vt:lpstr>
      <vt:lpstr>Default Design</vt:lpstr>
      <vt:lpstr>1_Office Theme</vt:lpstr>
      <vt:lpstr>Office Theme</vt:lpstr>
      <vt:lpstr>2_Office Theme</vt:lpstr>
      <vt:lpstr>Basis</vt:lpstr>
      <vt:lpstr>Equation</vt:lpstr>
      <vt:lpstr>KHỞI ĐỘNG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BTVN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Admin</cp:lastModifiedBy>
  <cp:revision>155</cp:revision>
  <dcterms:created xsi:type="dcterms:W3CDTF">2017-03-07T13:16:20Z</dcterms:created>
  <dcterms:modified xsi:type="dcterms:W3CDTF">2023-03-09T15:19:46Z</dcterms:modified>
</cp:coreProperties>
</file>